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2_0.xml" ContentType="application/vnd.ms-powerpoint.comments+xml"/>
  <Override PartName="/ppt/notesSlides/notesSlide3.xml" ContentType="application/vnd.openxmlformats-officedocument.presentationml.notesSlide+xml"/>
  <Override PartName="/ppt/comments/modernComment_103_0.xml" ContentType="application/vnd.ms-powerpoint.comments+xml"/>
  <Override PartName="/ppt/comments/modernComment_136_C50E12F4.xml" ContentType="application/vnd.ms-powerpoint.comments+xml"/>
  <Override PartName="/ppt/notesSlides/notesSlide4.xml" ContentType="application/vnd.openxmlformats-officedocument.presentationml.notesSlide+xml"/>
  <Override PartName="/ppt/comments/modernComment_138_FD98BB77.xml" ContentType="application/vnd.ms-powerpoint.comments+xml"/>
  <Override PartName="/ppt/notesSlides/notesSlide5.xml" ContentType="application/vnd.openxmlformats-officedocument.presentationml.notesSlide+xml"/>
  <Override PartName="/ppt/comments/modernComment_128_8D3D3648.xml" ContentType="application/vnd.ms-powerpoint.comments+xml"/>
  <Override PartName="/ppt/notesSlides/notesSlide6.xml" ContentType="application/vnd.openxmlformats-officedocument.presentationml.notesSlide+xml"/>
  <Override PartName="/ppt/comments/modernComment_131_26D96766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3C_1B5E5669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23_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7"/>
  </p:notesMasterIdLst>
  <p:sldIdLst>
    <p:sldId id="257" r:id="rId2"/>
    <p:sldId id="258" r:id="rId3"/>
    <p:sldId id="259" r:id="rId4"/>
    <p:sldId id="310" r:id="rId5"/>
    <p:sldId id="311" r:id="rId6"/>
    <p:sldId id="317" r:id="rId7"/>
    <p:sldId id="313" r:id="rId8"/>
    <p:sldId id="312" r:id="rId9"/>
    <p:sldId id="296" r:id="rId10"/>
    <p:sldId id="305" r:id="rId11"/>
    <p:sldId id="309" r:id="rId12"/>
    <p:sldId id="294" r:id="rId13"/>
    <p:sldId id="293" r:id="rId14"/>
    <p:sldId id="316" r:id="rId15"/>
    <p:sldId id="302" r:id="rId16"/>
    <p:sldId id="318" r:id="rId17"/>
    <p:sldId id="315" r:id="rId18"/>
    <p:sldId id="300" r:id="rId19"/>
    <p:sldId id="303" r:id="rId20"/>
    <p:sldId id="314" r:id="rId21"/>
    <p:sldId id="319" r:id="rId22"/>
    <p:sldId id="308" r:id="rId23"/>
    <p:sldId id="304" r:id="rId24"/>
    <p:sldId id="306" r:id="rId25"/>
    <p:sldId id="2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420253-9834-D587-4096-1C93931547C5}" name="Layla Freeborn" initials="LF" userId="S::lafr9499@colorado.edu::f1c90044-c8ab-43c3-83b6-557d673548a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6C21E-92EF-8A6F-26FA-1151320EF5D4}" v="5" dt="2024-01-31T21:16:33.112"/>
    <p1510:client id="{48E975FE-8708-9324-1925-D16D56D695EB}" v="30" dt="2024-01-31T21:32:11.950"/>
    <p1510:client id="{B8866F71-0C1B-4341-BC4F-A4D4A6B0E51F}" v="404" dt="2024-01-31T20:46:04.603"/>
    <p1510:client id="{C1DF4740-DA68-4C8E-6670-570549094476}" v="95" dt="2024-01-30T23:02:25.804"/>
    <p1510:client id="{E287CC54-DE64-E643-9B77-6B8CF71944BE}" v="11" dt="2024-01-31T21:37:30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73"/>
  </p:normalViewPr>
  <p:slideViewPr>
    <p:cSldViewPr snapToGrid="0">
      <p:cViewPr varScale="1">
        <p:scale>
          <a:sx n="96" d="100"/>
          <a:sy n="96" d="100"/>
        </p:scale>
        <p:origin x="20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modernComment_102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310350F-91DA-41D1-B322-7D67FE4C0DD8}" authorId="{8E420253-9834-D587-4096-1C93931547C5}" status="resolved" created="2023-10-24T19:09:47.505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184" creationId="{00000000-0000-0000-0000-000000000000}"/>
      <ac:txMk cp="49" len="1">
        <ac:context len="250" hash="1777494143"/>
      </ac:txMk>
    </ac:txMkLst>
    <p188:pos x="9003631" y="230605"/>
    <p188:txBody>
      <a:bodyPr/>
      <a:lstStyle/>
      <a:p>
        <a:r>
          <a:rPr lang="en-US"/>
          <a:t>Office of Information Technology</a:t>
        </a:r>
      </a:p>
    </p188:txBody>
  </p188:cm>
  <p188:cm id="{63A8DAE5-60B4-4CB7-A3B7-0AA982A761F4}" authorId="{8E420253-9834-D587-4096-1C93931547C5}" status="resolved" created="2023-10-24T19:23:40.96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8"/>
      <ac:spMk id="184" creationId="{00000000-0000-0000-0000-000000000000}"/>
      <ac:txMk cp="0" len="25">
        <ac:context len="250" hash="1777494143"/>
      </ac:txMk>
    </ac:txMkLst>
    <p188:pos x="4451684" y="230605"/>
    <p188:txBody>
      <a:bodyPr/>
      <a:lstStyle/>
      <a:p>
        <a:r>
          <a:rPr lang="en-US"/>
          <a:t>I'm guessing you'll explain what CFS is and how it works?</a:t>
        </a:r>
      </a:p>
    </p188:txBody>
  </p188:cm>
</p188:cmLst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3526263-C67D-4420-8844-4CDEDB74637B}" authorId="{8E420253-9834-D587-4096-1C93931547C5}" status="resolved" created="2023-10-24T19:10:33.56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59"/>
      <ac:spMk id="198" creationId="{00000000-0000-0000-0000-000000000000}"/>
      <ac:txMk cp="0" len="12">
        <ac:context len="173" hash="2846647066"/>
      </ac:txMk>
    </ac:txMkLst>
    <p188:pos x="2687052" y="220578"/>
    <p188:txBody>
      <a:bodyPr/>
      <a:lstStyle/>
      <a:p>
        <a:r>
          <a:rPr lang="en-US"/>
          <a:t>I think your only intro slide should go after this overview slide.</a:t>
        </a:r>
      </a:p>
    </p188:txBody>
  </p188:cm>
</p188:cmLst>
</file>

<file path=ppt/comments/modernComment_12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1E6B46-792E-46C1-BABC-EEC4F240E944}" authorId="{8E420253-9834-D587-4096-1C93931547C5}" status="resolved" created="2023-10-27T21:41:24.623" complete="100000">
    <pc:sldMkLst xmlns:pc="http://schemas.microsoft.com/office/powerpoint/2013/main/command">
      <pc:docMk/>
      <pc:sldMk cId="0" sldId="291"/>
    </pc:sldMkLst>
    <p188:txBody>
      <a:bodyPr/>
      <a:lstStyle/>
      <a:p>
        <a:r>
          <a:rPr lang="en-US"/>
          <a:t>I think you put together a nice 101-level training.
I think it would be nice to improve on it before the next iteration (Spring 23) by adding a few one-slide summaries of existing research workflows we support in the cloud. I say this because your audience will be primarily researchers, so some 'use case' slides could go along way.</a:t>
        </a:r>
      </a:p>
    </p188:txBody>
  </p188:cm>
</p188:cmLst>
</file>

<file path=ppt/comments/modernComment_128_8D3D364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CDD90F6-E776-4BDC-9798-350AC8746F1B}" authorId="{8E420253-9834-D587-4096-1C93931547C5}" status="resolved" created="2023-10-24T19:23:13.70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69599048" sldId="296"/>
      <ac:spMk id="197" creationId="{00000000-0000-0000-0000-000000000000}"/>
      <ac:txMk cp="15" len="9">
        <ac:context len="26" hash="3256892298"/>
      </ac:txMk>
    </ac:txMkLst>
    <p188:pos x="5805236" y="581526"/>
    <p188:txBody>
      <a:bodyPr/>
      <a:lstStyle/>
      <a:p>
        <a:r>
          <a:rPr lang="en-US"/>
          <a:t>Is this a list of the tools available at CURC through CFS?
If so, change the title to "What tools are available through CURC?"</a:t>
        </a:r>
      </a:p>
    </p188:txBody>
  </p188:cm>
  <p188:cm id="{76128D14-EB7B-48DD-89E9-7F653471B23E}" authorId="{8E420253-9834-D587-4096-1C93931547C5}" status="resolved" created="2023-10-24T20:58:15.68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369599048" sldId="296"/>
      <ac:spMk id="197" creationId="{00000000-0000-0000-0000-000000000000}"/>
      <ac:txMk cp="0" len="25">
        <ac:context len="26" hash="3256892298"/>
      </ac:txMk>
    </ac:txMkLst>
    <p188:pos x="6036235" y="527921"/>
    <p188:txBody>
      <a:bodyPr/>
      <a:lstStyle/>
      <a:p>
        <a:r>
          <a:rPr lang="en-US"/>
          <a:t>Not all the "What tools are available?" slides are together. Maybe change order or slides or titles?</a:t>
        </a:r>
      </a:p>
    </p188:txBody>
  </p188:cm>
</p188:cmLst>
</file>

<file path=ppt/comments/modernComment_131_26D9676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D808BCE-F4CB-43E0-A01E-BA864EE16669}" authorId="{8E420253-9834-D587-4096-1C93931547C5}" status="resolved" created="2023-10-24T20:57:03.77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51781990" sldId="305"/>
      <ac:spMk id="198" creationId="{00000000-0000-0000-0000-000000000000}"/>
      <ac:txMk cp="72" len="29">
        <ac:context len="127" hash="1099813979"/>
      </ac:txMk>
    </ac:txMkLst>
    <p188:pos x="2754156" y="2151529"/>
    <p188:txBody>
      <a:bodyPr/>
      <a:lstStyle/>
      <a:p>
        <a:r>
          <a:rPr lang="en-US"/>
          <a:t>can you write out these acronyms? </a:t>
        </a:r>
      </a:p>
    </p188:txBody>
  </p188:cm>
</p188:cmLst>
</file>

<file path=ppt/comments/modernComment_136_C50E12F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1B1444-565E-42F1-BE82-E09A4DE2325E}" authorId="{8E420253-9834-D587-4096-1C93931547C5}" status="resolved" created="2023-10-24T19:11:20.64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06033908" sldId="310"/>
      <ac:spMk id="3" creationId="{E9A4583A-0412-3226-ABBE-9B092428BC09}"/>
    </ac:deMkLst>
    <p188:txBody>
      <a:bodyPr/>
      <a:lstStyle/>
      <a:p>
        <a:r>
          <a:rPr lang="en-US"/>
          <a:t>No suggestions, but this is a great, simple definition of the cloud!</a:t>
        </a:r>
      </a:p>
    </p188:txBody>
  </p188:cm>
  <p188:cm id="{8719BC9E-0638-477D-BC2A-D559604A8D96}" authorId="{8E420253-9834-D587-4096-1C93931547C5}" status="resolved" created="2023-10-24T19:16:55.88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306033908" sldId="310"/>
      <ac:spMk id="2" creationId="{D21A58A4-B73B-99E9-6AEF-8CC079905AB3}"/>
      <ac:txMk cp="12" len="6">
        <ac:context len="19" hash="895648436"/>
      </ac:txMk>
    </ac:txMkLst>
    <p188:pos x="4592052" y="180473"/>
    <p188:txBody>
      <a:bodyPr/>
      <a:lstStyle/>
      <a:p>
        <a:r>
          <a:rPr lang="en-US"/>
          <a:t>When I first learned about the cloud, it blew my mind to learn that Netflix ran on the cloud and is basically a cloud company. It could be cool to include this or other popular examples of where people may be interacting with the cloud (and not even know it).</a:t>
        </a:r>
      </a:p>
    </p188:txBody>
  </p188:cm>
</p188:cmLst>
</file>

<file path=ppt/comments/modernComment_138_FD98BB7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93A02F2-49D8-4D34-B791-2134E6846307}" authorId="{8E420253-9834-D587-4096-1C93931547C5}" status="resolved" created="2023-10-24T19:26:58.811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54645111" sldId="312"/>
      <ac:spMk id="3" creationId="{00772A62-F903-F181-4787-EBE3CE7FA272}"/>
      <ac:txMk cp="0">
        <ac:context len="1" hash="13"/>
      </ac:txMk>
    </ac:txMkLst>
    <p188:txBody>
      <a:bodyPr/>
      <a:lstStyle/>
      <a:p>
        <a:r>
          <a:rPr lang="en-US"/>
          <a:t>Is this a placeholder? </a:t>
        </a:r>
      </a:p>
    </p188:txBody>
  </p188:cm>
</p188:cmLst>
</file>

<file path=ppt/comments/modernComment_13C_1B5E56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94576FD-1AC2-4E12-894C-B045603784F9}" authorId="{8E420253-9834-D587-4096-1C93931547C5}" status="resolved" created="2023-10-27T21:43:20.14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59167337" sldId="316"/>
      <ac:spMk id="2" creationId="{298F8EA5-8D31-C8F9-1984-2C9204C1367A}"/>
      <ac:txMk cp="0" len="17">
        <ac:context len="18" hash="1680703106"/>
      </ac:txMk>
    </ac:txMkLst>
    <p188:pos x="4616823" y="124509"/>
    <p188:txBody>
      <a:bodyPr/>
      <a:lstStyle/>
      <a:p>
        <a:r>
          <a:rPr lang="en-US"/>
          <a:t>See note at end, but it would be nice to eventually have more details here, e.g., a one slide summary for each different use case. [@Andrew Monaghan] or I can help you with this next semester.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2EE903-A4C2-1F44-B9B4-E7AD3DB157C1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4DFB-9975-BC46-83FE-CA04531F20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82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www.youtube.com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watch?v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=</a:t>
            </a:r>
            <a:r>
              <a:rPr lang="en-US" sz="18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xcGHnGzDNrk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/>
          </a:p>
        </p:txBody>
      </p:sp>
      <p:sp>
        <p:nvSpPr>
          <p:cNvPr id="175" name="Google Shape;1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866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431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095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We'll help to provision the resources you need, estimate costs for these resources. </a:t>
            </a:r>
          </a:p>
          <a:p>
            <a:pPr marL="0" indent="0"/>
            <a:r>
              <a:rPr lang="en-US"/>
              <a:t>We'll work with you on budgeting.</a:t>
            </a:r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5267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Can communicate within the internal CU network</a:t>
            </a:r>
          </a:p>
          <a:p>
            <a:pPr marL="0" indent="0"/>
            <a:endParaRPr lang="en-US"/>
          </a:p>
          <a:p>
            <a:pPr marL="0" indent="0"/>
            <a:r>
              <a:rPr lang="en-US"/>
              <a:t>Federated Access (</a:t>
            </a:r>
            <a:r>
              <a:rPr lang="en-US" err="1"/>
              <a:t>identikey</a:t>
            </a:r>
            <a:r>
              <a:rPr lang="en-US"/>
              <a:t>)</a:t>
            </a:r>
          </a:p>
          <a:p>
            <a:pPr marL="0" indent="0"/>
            <a:r>
              <a:rPr lang="en-US"/>
              <a:t>Billing</a:t>
            </a:r>
          </a:p>
          <a:p>
            <a:pPr marL="0" indent="0"/>
            <a:r>
              <a:rPr lang="en-US"/>
              <a:t>Security, </a:t>
            </a:r>
            <a:r>
              <a:rPr lang="en-US" err="1"/>
              <a:t>etc</a:t>
            </a:r>
            <a:endParaRPr lang="en-US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9403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6188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Char char="•"/>
            </a:pPr>
            <a:r>
              <a:rPr lang="en-US"/>
              <a:t>Amazon Web Services - (Host of cloud services)</a:t>
            </a:r>
          </a:p>
          <a:p>
            <a:pPr>
              <a:buChar char="•"/>
            </a:pPr>
            <a:r>
              <a:rPr lang="en-US"/>
              <a:t>A way to host your application or data on Amazon’s hardware</a:t>
            </a:r>
          </a:p>
          <a:p>
            <a:pPr marL="171450" lvl="0" indent="-171450" algn="l">
              <a:spcBef>
                <a:spcPts val="0"/>
              </a:spcBef>
              <a:spcAft>
                <a:spcPts val="0"/>
              </a:spcAft>
              <a:buChar char="•"/>
            </a:pPr>
            <a:endParaRPr lang="en-US"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911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0056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95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Lambda:  Lambda natively supports Java, Go, PowerShell, Node.js, C#, Python, and Ruby code, and provides a Runtime API allowing you to use any additional programming languages to author your functions.</a:t>
            </a: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7789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>
              <a:buAutoNum type="arabicPeriod"/>
            </a:pPr>
            <a:r>
              <a:rPr lang="en-US"/>
              <a:t>Don’t have to manage infrastructure</a:t>
            </a:r>
          </a:p>
          <a:p>
            <a:pPr marL="228600">
              <a:buAutoNum type="arabicPeriod"/>
            </a:pPr>
            <a:r>
              <a:rPr lang="en-US"/>
              <a:t>High availability</a:t>
            </a:r>
          </a:p>
          <a:p>
            <a:pPr marL="685800" lvl="1">
              <a:buAutoNum type="arabicPeriod"/>
            </a:pPr>
            <a:r>
              <a:rPr lang="en-US"/>
              <a:t>Go into availability zones?</a:t>
            </a:r>
          </a:p>
          <a:p>
            <a:pPr marL="228600">
              <a:buAutoNum type="arabicPeriod"/>
            </a:pPr>
            <a:r>
              <a:rPr lang="en-US"/>
              <a:t>Data security</a:t>
            </a:r>
          </a:p>
          <a:p>
            <a:pPr marL="685800" lvl="1">
              <a:buAutoNum type="arabicPeriod"/>
            </a:pPr>
            <a:r>
              <a:rPr lang="en-US"/>
              <a:t>Go into the .9999% thing from AWS</a:t>
            </a:r>
          </a:p>
          <a:p>
            <a:pPr marL="228600">
              <a:buAutoNum type="arabicPeriod"/>
            </a:pPr>
            <a:r>
              <a:rPr lang="en-US"/>
              <a:t>Quick and easy Scalability</a:t>
            </a:r>
          </a:p>
          <a:p>
            <a:pPr marL="228600">
              <a:buAutoNum type="arabicPeriod"/>
            </a:pPr>
            <a:r>
              <a:rPr lang="en-US"/>
              <a:t>Getting closer to the data</a:t>
            </a:r>
          </a:p>
          <a:p>
            <a:pPr marL="685800" lvl="1">
              <a:buAutoNum type="arabicPeriod"/>
            </a:pPr>
            <a:r>
              <a:rPr lang="en-US"/>
              <a:t>NASA data sets in cloud</a:t>
            </a:r>
          </a:p>
          <a:p>
            <a:pPr marL="685800" lvl="1">
              <a:buAutoNum type="arabicPeriod"/>
            </a:pPr>
            <a:r>
              <a:rPr lang="en-US"/>
              <a:t>Running applications in the geographical zone that the data is in</a:t>
            </a:r>
          </a:p>
          <a:p>
            <a:pPr marL="228600">
              <a:buAutoNum type="arabicPeriod"/>
            </a:pPr>
            <a:r>
              <a:rPr lang="en-US"/>
              <a:t>Choice of computing power</a:t>
            </a:r>
          </a:p>
          <a:p>
            <a:pPr marL="685800" lvl="1">
              <a:buAutoNum type="arabicPeriod"/>
            </a:pPr>
            <a:r>
              <a:rPr lang="en-US"/>
              <a:t>High memory</a:t>
            </a:r>
          </a:p>
          <a:p>
            <a:pPr marL="685800" lvl="1">
              <a:buAutoNum type="arabicPeriod"/>
            </a:pPr>
            <a:r>
              <a:rPr lang="en-US"/>
              <a:t>High CPU</a:t>
            </a:r>
          </a:p>
          <a:p>
            <a:pPr marL="685800" lvl="1">
              <a:buAutoNum type="arabicPeriod"/>
            </a:pPr>
            <a:r>
              <a:rPr lang="en-US"/>
              <a:t>GPU</a:t>
            </a:r>
          </a:p>
          <a:p>
            <a:pPr marL="685800" lvl="1">
              <a:buAutoNum type="arabicPeriod"/>
            </a:pPr>
            <a:r>
              <a:rPr lang="en-US"/>
              <a:t>High speed storage</a:t>
            </a:r>
          </a:p>
          <a:p>
            <a:pPr marL="685800" lvl="1">
              <a:buAutoNum type="arabicPeriod"/>
            </a:pPr>
            <a:r>
              <a:rPr lang="en-US"/>
              <a:t>HCP, HTC</a:t>
            </a:r>
          </a:p>
          <a:p>
            <a:pPr marL="685800" lvl="1">
              <a:buAutoNum type="arabicPeriod"/>
            </a:pPr>
            <a:r>
              <a:rPr lang="en-US"/>
              <a:t>Pretty much anything you want</a:t>
            </a:r>
          </a:p>
          <a:p>
            <a:pPr>
              <a:buAutoNum type="arabicPeriod"/>
            </a:pPr>
            <a:r>
              <a:rPr lang="en-US"/>
              <a:t>Cost </a:t>
            </a:r>
            <a:r>
              <a:rPr lang="en-US" err="1"/>
              <a:t>Variablility</a:t>
            </a:r>
            <a:endParaRPr lang="en-US"/>
          </a:p>
          <a:p>
            <a:pPr marL="685800" lvl="1">
              <a:buAutoNum type="arabicPeriod"/>
            </a:pPr>
            <a:r>
              <a:rPr lang="en-US"/>
              <a:t>Can be cheaper than running on-premise in many cases due to not having to pay for staffing, utilities, etc.</a:t>
            </a:r>
          </a:p>
          <a:p>
            <a:pPr marL="685800" lvl="1">
              <a:buAutoNum type="arabicPeriod"/>
            </a:pPr>
            <a:r>
              <a:rPr lang="en-US"/>
              <a:t>We've found it can be cheaper in comparison to an on-premise system that is not fully utilized</a:t>
            </a:r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1027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3a2bdd0a3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/>
              <a:t>AWS removes the need to manage a datacenter</a:t>
            </a:r>
            <a:endParaRPr/>
          </a:p>
        </p:txBody>
      </p:sp>
      <p:sp>
        <p:nvSpPr>
          <p:cNvPr id="195" name="Google Shape;195;gf3a2bdd0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780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4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43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68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485988" y="4500748"/>
            <a:ext cx="11234957" cy="1452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3716594" y="6295491"/>
            <a:ext cx="99008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37490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8159835" y="6356350"/>
            <a:ext cx="682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016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57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794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61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83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6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1/31/24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1_26D9676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about-aws/global-infrastructure/?p=ngi&amp;loc=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3C_1B5E566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ducation/awseducat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learn/training" TargetMode="External"/><Relationship Id="rId4" Type="http://schemas.openxmlformats.org/officeDocument/2006/relationships/hyperlink" Target="https://learn.microsoft.com/en-us/training/azure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ree/?all-free-tier.sort-by=item.additionalFields.SortRank&amp;all-free-tier.sort-order=asc&amp;awsf.Free%20Tier%20Types=*all&amp;awsf.Free%20Tier%20Categories=*al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2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ResearchComputing/cloud101_primer" TargetMode="External"/><Relationship Id="rId5" Type="http://schemas.openxmlformats.org/officeDocument/2006/relationships/hyperlink" Target="mailto:rc-help@colorado.edu" TargetMode="External"/><Relationship Id="rId4" Type="http://schemas.openxmlformats.org/officeDocument/2006/relationships/hyperlink" Target="http://www.rc.colorado.edu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free/student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cloud.google.com/free?hl=e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ado.edu/rc/userservices/contac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3_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forms.office.com/r/idtDVWz7H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microsoft.com/office/2018/10/relationships/comments" Target="../comments/modernComment_136_C50E12F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8_FD98BB7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8D3D364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 descr="University of Colorado Boulder - Flatirons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b="32562"/>
          <a:stretch/>
        </p:blipFill>
        <p:spPr>
          <a:xfrm>
            <a:off x="1214" y="-4336"/>
            <a:ext cx="12190202" cy="450316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>
            <a:spLocks noGrp="1"/>
          </p:cNvSpPr>
          <p:nvPr>
            <p:ph type="ctrTitle"/>
          </p:nvPr>
        </p:nvSpPr>
        <p:spPr>
          <a:xfrm>
            <a:off x="386523" y="4700758"/>
            <a:ext cx="11301300" cy="1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5400"/>
            </a:pPr>
            <a:r>
              <a:rPr lang="en-US" sz="3800">
                <a:ea typeface="Helvetica Neue"/>
                <a:cs typeface="Times New Roman" panose="02020603050405020304" pitchFamily="18" charset="0"/>
                <a:sym typeface="Helvetica Neue"/>
              </a:rPr>
              <a:t>Cloud 101: Introduction to Commercial Cloud Computing</a:t>
            </a:r>
            <a:endParaRPr lang="en-US" sz="3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748990" y="397727"/>
            <a:ext cx="4292097" cy="14859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4100">
                <a:sym typeface="Helvetica Neue Light"/>
              </a:rPr>
              <a:t>What tools are available?</a:t>
            </a:r>
            <a:endParaRPr lang="en-US" sz="4100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82535" y="1989117"/>
            <a:ext cx="4371265" cy="3581400"/>
          </a:xfrm>
          <a:prstGeom prst="rect">
            <a:avLst/>
          </a:prstGeom>
        </p:spPr>
        <p:txBody>
          <a:bodyPr spcFirstLastPara="1" vert="horz" lIns="91425" tIns="45700" rIns="91425" bIns="45700" rtlCol="0" anchor="t" anchorCtr="0">
            <a:normAutofit/>
          </a:bodyPr>
          <a:lstStyle/>
          <a:p>
            <a:pPr marL="457200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Advanced tools</a:t>
            </a:r>
          </a:p>
          <a:p>
            <a:pPr marL="988060" lvl="1" indent="-323215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/>
              <a:t>Cluster Environments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Parallel cluster</a:t>
            </a:r>
          </a:p>
          <a:p>
            <a:pPr marL="988060" lvl="1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 i="0"/>
              <a:t>Container Services</a:t>
            </a:r>
          </a:p>
          <a:p>
            <a:pPr marL="1445260" lvl="2" indent="-383540"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Elastic Kubernetes Service, Elastic Container Service </a:t>
            </a:r>
            <a:endParaRPr lang="en-US" sz="2400" i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393567" y="6453386"/>
            <a:ext cx="1596292" cy="404614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/>
          </a:p>
        </p:txBody>
      </p:sp>
      <p:pic>
        <p:nvPicPr>
          <p:cNvPr id="2" name="Picture 2" descr="Parallel cluster diagram">
            <a:extLst>
              <a:ext uri="{FF2B5EF4-FFF2-40B4-BE49-F238E27FC236}">
                <a16:creationId xmlns:a16="http://schemas.microsoft.com/office/drawing/2014/main" id="{F5ACE963-08F6-67D2-26C5-74F4C8A97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922" y="586996"/>
            <a:ext cx="6517065" cy="211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331E23-FFD2-A5B9-C35C-3AF77171F181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/>
              <a:t>Parallel Cluster</a:t>
            </a:r>
          </a:p>
        </p:txBody>
      </p:sp>
      <p:pic>
        <p:nvPicPr>
          <p:cNvPr id="4" name="Picture 4" descr="Elastic Container Service diagram">
            <a:extLst>
              <a:ext uri="{FF2B5EF4-FFF2-40B4-BE49-F238E27FC236}">
                <a16:creationId xmlns:a16="http://schemas.microsoft.com/office/drawing/2014/main" id="{C9D205C9-190E-0824-6F2C-6D840B7C5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4634" y="3776106"/>
            <a:ext cx="6523511" cy="23043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206C4A-D8D6-DD57-ADF2-BF54708DDC25}"/>
              </a:ext>
            </a:extLst>
          </p:cNvPr>
          <p:cNvSpPr txBox="1"/>
          <p:nvPr/>
        </p:nvSpPr>
        <p:spPr>
          <a:xfrm>
            <a:off x="7271713" y="3328010"/>
            <a:ext cx="424370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Elastic Container Service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819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37478" y="435501"/>
            <a:ext cx="4267201" cy="1476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tools are available?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2095188"/>
            <a:ext cx="426126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Advanced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Serverless code execution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Lambda</a:t>
            </a:r>
            <a:endParaRPr lang="en-US" sz="2800" i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/>
              <a:t>Machine Learning</a:t>
            </a:r>
          </a:p>
          <a:p>
            <a:pPr marL="1445260" lvl="2" indent="-38354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err="1"/>
              <a:t>Sagemaker</a:t>
            </a:r>
            <a:r>
              <a:rPr lang="en-US" sz="2800"/>
              <a:t>, </a:t>
            </a:r>
            <a:r>
              <a:rPr lang="en-US" sz="2800" err="1"/>
              <a:t>Rekognition</a:t>
            </a:r>
            <a:r>
              <a:rPr lang="en-US" sz="2800"/>
              <a:t>, Polly, etc.</a:t>
            </a:r>
            <a:endParaRPr lang="en-US" sz="2800" i="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endParaRPr lang="en-US" sz="2800" i="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11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75879E-2AB5-D464-4121-59C792B15F83}"/>
              </a:ext>
            </a:extLst>
          </p:cNvPr>
          <p:cNvSpPr txBox="1"/>
          <p:nvPr/>
        </p:nvSpPr>
        <p:spPr>
          <a:xfrm>
            <a:off x="7540831" y="178130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/>
              <a:t>Lambda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BC475B-201E-3CA8-37E9-FE2721B489F3}"/>
              </a:ext>
            </a:extLst>
          </p:cNvPr>
          <p:cNvSpPr txBox="1"/>
          <p:nvPr/>
        </p:nvSpPr>
        <p:spPr>
          <a:xfrm>
            <a:off x="7540831" y="2582883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err="1"/>
              <a:t>Sagemaker</a:t>
            </a:r>
            <a:endParaRPr lang="en-US" err="1"/>
          </a:p>
        </p:txBody>
      </p:sp>
      <p:pic>
        <p:nvPicPr>
          <p:cNvPr id="10" name="Picture 10" descr="Lambda diagram">
            <a:extLst>
              <a:ext uri="{FF2B5EF4-FFF2-40B4-BE49-F238E27FC236}">
                <a16:creationId xmlns:a16="http://schemas.microsoft.com/office/drawing/2014/main" id="{085E1C68-54F9-2CF8-A621-F4B2FF400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738" y="626180"/>
            <a:ext cx="6523511" cy="1894601"/>
          </a:xfrm>
          <a:prstGeom prst="rect">
            <a:avLst/>
          </a:prstGeom>
        </p:spPr>
      </p:pic>
      <p:pic>
        <p:nvPicPr>
          <p:cNvPr id="11" name="Picture 11" descr="Sagemaker diagram">
            <a:extLst>
              <a:ext uri="{FF2B5EF4-FFF2-40B4-BE49-F238E27FC236}">
                <a16:creationId xmlns:a16="http://schemas.microsoft.com/office/drawing/2014/main" id="{BF064B25-2281-47AC-B7EA-AD251F021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843" y="3049157"/>
            <a:ext cx="6411167" cy="320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30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589156" y="133273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Why use the cloud?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347450"/>
            <a:ext cx="10515600" cy="4964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>
                <a:hlinkClick r:id="rId3"/>
              </a:rPr>
              <a:t>Availability</a:t>
            </a:r>
            <a:endParaRPr lang="en-US" sz="1600"/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Data durability</a:t>
            </a:r>
            <a:endParaRPr lang="en-US" sz="1600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>
                <a:ea typeface="+mn-lt"/>
                <a:cs typeface="Times New Roman" panose="02020603050405020304" pitchFamily="18" charset="0"/>
              </a:rPr>
              <a:t>99.999999999% (11 9's) of data durability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400" i="0"/>
              <a:t>"If you store 10,000 objects with us, on average we may lose one of them every 10 million years or so.” –Jeff Barr (AWS)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Quick and easy Scalability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Get closer to the data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Wide array of Computing Power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400"/>
              <a:t>Cost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Font typeface="Franklin Gothic Book,Sans-Serif" panose="020B0503020102020204" pitchFamily="34" charset="0"/>
              <a:buChar char="•"/>
            </a:pPr>
            <a:r>
              <a:rPr lang="en-US" sz="2400">
                <a:cs typeface="Arial"/>
              </a:rPr>
              <a:t>Alleviate operational burden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478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BA54D2-0A2A-4057-73B3-75DD24683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25" y="334536"/>
            <a:ext cx="9601200" cy="910117"/>
          </a:xfrm>
        </p:spPr>
        <p:txBody>
          <a:bodyPr/>
          <a:lstStyle/>
          <a:p>
            <a:r>
              <a:rPr lang="en-US"/>
              <a:t>Shared Responsibility Model</a:t>
            </a:r>
          </a:p>
        </p:txBody>
      </p:sp>
      <p:pic>
        <p:nvPicPr>
          <p:cNvPr id="2" name="Picture 2" descr="Shared responsibility Model diagram">
            <a:extLst>
              <a:ext uri="{FF2B5EF4-FFF2-40B4-BE49-F238E27FC236}">
                <a16:creationId xmlns:a16="http://schemas.microsoft.com/office/drawing/2014/main" id="{481DEE68-D334-8A16-D3D8-86462180C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0222" y="1244653"/>
            <a:ext cx="8931555" cy="4895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986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F8EA5-8D31-C8F9-1984-2C9204C1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D59DA-C242-D1C6-C992-05580AF4B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Netflix</a:t>
            </a:r>
            <a:endParaRPr lang="en-US"/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Using cloud to meet needs for expensive or otherwise unavailable resources (e.g</a:t>
            </a:r>
            <a:r>
              <a:rPr lang="en-US">
                <a:solidFill>
                  <a:srgbClr val="1D1C1D"/>
                </a:solidFill>
                <a:latin typeface="Slack-Lato"/>
              </a:rPr>
              <a:t>.,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 specialized GPUs, huge amounts of </a:t>
            </a:r>
            <a:r>
              <a:rPr lang="en-US">
                <a:solidFill>
                  <a:srgbClr val="1D1C1D"/>
                </a:solidFill>
                <a:latin typeface="Slack-Lato"/>
              </a:rPr>
              <a:t>RAM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)</a:t>
            </a: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Using cloud computing to be "near" huge bioinformatics or geophysical datasets that are impractical to download (because these huge datasets are often stored in the public cloud)</a:t>
            </a: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Running a persistent database that mines social media feeds for patterns/phrases</a:t>
            </a:r>
          </a:p>
          <a:p>
            <a:pPr marL="383540" indent="-383540" algn="l">
              <a:buFont typeface="Arial" panose="020B0604020202020204" pitchFamily="34" charset="0"/>
              <a:buChar char="•"/>
            </a:pP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Teaching "hubs" such as </a:t>
            </a:r>
            <a:r>
              <a:rPr lang="en-US" b="0" i="0" err="1">
                <a:solidFill>
                  <a:srgbClr val="1D1C1D"/>
                </a:solidFill>
                <a:effectLst/>
                <a:latin typeface="Slack-Lato"/>
              </a:rPr>
              <a:t>Rstudio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 and </a:t>
            </a:r>
            <a:r>
              <a:rPr lang="en-US" b="0" i="0" err="1">
                <a:solidFill>
                  <a:srgbClr val="1D1C1D"/>
                </a:solidFill>
                <a:effectLst/>
                <a:latin typeface="Slack-Lato"/>
              </a:rPr>
              <a:t>Jupyter</a:t>
            </a:r>
            <a:r>
              <a:rPr lang="en-US" b="0" i="0">
                <a:solidFill>
                  <a:srgbClr val="1D1C1D"/>
                </a:solidFill>
                <a:effectLst/>
                <a:latin typeface="Slack-Lato"/>
              </a:rPr>
              <a:t>, which provide a common software environment for all students</a:t>
            </a:r>
          </a:p>
        </p:txBody>
      </p:sp>
    </p:spTree>
    <p:extLst>
      <p:ext uri="{BB962C8B-B14F-4D97-AF65-F5344CB8AC3E}">
        <p14:creationId xmlns:p14="http://schemas.microsoft.com/office/powerpoint/2010/main" val="45916733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200" cap="all">
                <a:sym typeface="Helvetica Neue Light"/>
              </a:rPr>
              <a:t>What scares you about working in the cloud?</a:t>
            </a:r>
            <a:endParaRPr lang="en-US" sz="4200" cap="all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454631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Times New Roman" panose="02020603050405020304" pitchFamily="18" charset="0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en-US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Picture 3" descr="Question Mark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287" y="1340841"/>
            <a:ext cx="3806693" cy="43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870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D233-129B-5101-3C6C-968E097B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Cost-Saving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7C5C4-E865-C5C5-25FA-E97539320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Budget Alerts and Actions – Alert when budget is reached and shutdown resources</a:t>
            </a:r>
          </a:p>
          <a:p>
            <a:r>
              <a:rPr lang="en-US">
                <a:cs typeface="Calibri"/>
              </a:rPr>
              <a:t>Analyze Cost Data – Understand cost on a resource level</a:t>
            </a:r>
          </a:p>
          <a:p>
            <a:r>
              <a:rPr lang="en-US">
                <a:cs typeface="Calibri"/>
              </a:rPr>
              <a:t>Spot Instances – Utilize cloud provider's unused resources at discount</a:t>
            </a:r>
          </a:p>
          <a:p>
            <a:r>
              <a:rPr lang="en-US">
                <a:cs typeface="Calibri"/>
              </a:rPr>
              <a:t>Reserved Instances – Commitment to use VM for extended period at a discount</a:t>
            </a:r>
          </a:p>
          <a:p>
            <a:r>
              <a:rPr lang="en-US">
                <a:cs typeface="Calibri"/>
              </a:rPr>
              <a:t>Autoscaling – Scale resources as demand grows</a:t>
            </a:r>
          </a:p>
          <a:p>
            <a:r>
              <a:rPr lang="en-US">
                <a:cs typeface="Calibri"/>
              </a:rPr>
              <a:t>Utilizing serverless functions – </a:t>
            </a:r>
            <a:r>
              <a:rPr lang="en-US">
                <a:ea typeface="+mn-lt"/>
                <a:cs typeface="+mn-lt"/>
              </a:rPr>
              <a:t>1 million requests/month free</a:t>
            </a:r>
          </a:p>
          <a:p>
            <a:r>
              <a:rPr lang="en-US">
                <a:cs typeface="Calibri"/>
              </a:rPr>
              <a:t>Microservices - Separate monolithic applications into smaller pieces</a:t>
            </a:r>
          </a:p>
          <a:p>
            <a:r>
              <a:rPr lang="en-US">
                <a:cs typeface="Calibri"/>
              </a:rPr>
              <a:t>Appropriate Storage Options – Utilize cold storage when applicable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481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E336D-63F7-BD0E-202B-1D0DC46B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cap="all"/>
              <a:t>Cloud DEMO</a:t>
            </a:r>
          </a:p>
        </p:txBody>
      </p:sp>
      <p:pic>
        <p:nvPicPr>
          <p:cNvPr id="6" name="Graphic 5" descr="Monitor">
            <a:extLst>
              <a:ext uri="{FF2B5EF4-FFF2-40B4-BE49-F238E27FC236}">
                <a16:creationId xmlns:a16="http://schemas.microsoft.com/office/drawing/2014/main" id="{18967425-CE9E-8FCA-E05B-F8936EF1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5675" y="1338739"/>
            <a:ext cx="3415614" cy="34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511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Learning Materials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>
                <a:hlinkClick r:id="rId3"/>
              </a:rPr>
              <a:t>AWS Educate</a:t>
            </a:r>
            <a:endParaRPr lang="en-US" sz="3200" i="0">
              <a:ea typeface="Calibri" panose="020F0502020204030204"/>
              <a:cs typeface="Calibri" panose="020F0502020204030204"/>
            </a:endParaRPr>
          </a:p>
          <a:p>
            <a:pPr lvl="1" indent="-383540">
              <a:buSzPts val="1495"/>
            </a:pPr>
            <a:r>
              <a:rPr lang="en-US" sz="3200">
                <a:solidFill>
                  <a:srgbClr val="000000"/>
                </a:solidFill>
                <a:ea typeface="+mn-lt"/>
                <a:cs typeface="Times New Roman" panose="02020603050405020304" pitchFamily="18" charset="0"/>
              </a:rPr>
              <a:t>Grants for free usage of AWS services (credits)</a:t>
            </a:r>
          </a:p>
          <a:p>
            <a:pPr indent="-383540">
              <a:buSzPts val="1495"/>
            </a:pPr>
            <a:r>
              <a:rPr lang="en-US" sz="3200" i="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4"/>
              </a:rPr>
              <a:t>Azure Learn</a:t>
            </a:r>
            <a:endParaRPr lang="en-US" sz="3200" i="0">
              <a:solidFill>
                <a:srgbClr val="000000"/>
              </a:solidFill>
              <a:ea typeface="+mn-lt"/>
              <a:cs typeface="Times New Roman" panose="02020603050405020304" pitchFamily="18" charset="0"/>
            </a:endParaRPr>
          </a:p>
          <a:p>
            <a:pPr indent="-383540">
              <a:buSzPts val="1495"/>
            </a:pPr>
            <a:r>
              <a:rPr lang="en-US" sz="3200">
                <a:solidFill>
                  <a:srgbClr val="000000"/>
                </a:solidFill>
                <a:ea typeface="+mn-lt"/>
                <a:cs typeface="Times New Roman" panose="02020603050405020304" pitchFamily="18" charset="0"/>
                <a:hlinkClick r:id="rId5"/>
              </a:rPr>
              <a:t>Google Cloud Training</a:t>
            </a:r>
            <a:endParaRPr lang="en-US" sz="3200" i="0">
              <a:solidFill>
                <a:srgbClr val="000000"/>
              </a:solidFill>
              <a:ea typeface="+mn-lt"/>
              <a:cs typeface="Times New Roman" panose="02020603050405020304" pitchFamily="18" charset="0"/>
            </a:endParaRPr>
          </a:p>
          <a:p>
            <a:pPr indent="-383540">
              <a:buSzPts val="1495"/>
            </a:pPr>
            <a:r>
              <a:rPr lang="en-US" sz="3200" i="0"/>
              <a:t>AWS Events on Campus</a:t>
            </a:r>
          </a:p>
          <a:p>
            <a:pPr lvl="1" indent="-383540">
              <a:buSzPts val="1495"/>
            </a:pPr>
            <a:r>
              <a:rPr lang="en-US" sz="2800">
                <a:ea typeface="Calibri" panose="020F0502020204030204"/>
                <a:cs typeface="Calibri" panose="020F0502020204030204"/>
              </a:rPr>
              <a:t>Research Computing AWS Immersion Session – Feb 28th</a:t>
            </a:r>
          </a:p>
          <a:p>
            <a:pPr lvl="1" indent="-383540">
              <a:buSzPts val="1495"/>
            </a:pPr>
            <a:r>
              <a:rPr lang="en-US" sz="2800">
                <a:ea typeface="Calibri" panose="020F0502020204030204"/>
                <a:cs typeface="Calibri" panose="020F0502020204030204"/>
              </a:rPr>
              <a:t>Machine Learning AWS Immersion Day – Apr 3rd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879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556981" y="225308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AWS Resources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Free Trials offered by AWS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>
                <a:hlinkClick r:id="rId3"/>
              </a:rPr>
              <a:t>AWS Free Tier</a:t>
            </a:r>
            <a:endParaRPr lang="en-US" sz="3200"/>
          </a:p>
          <a:p>
            <a:pPr marL="664845" lvl="1" indent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None/>
            </a:pPr>
            <a:endParaRPr lang="en-US" sz="3200" b="1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 lang="en-US"/>
          </a:p>
        </p:txBody>
      </p:sp>
      <p:pic>
        <p:nvPicPr>
          <p:cNvPr id="2" name="Picture 2" descr="Screenshot of free AWS services">
            <a:extLst>
              <a:ext uri="{FF2B5EF4-FFF2-40B4-BE49-F238E27FC236}">
                <a16:creationId xmlns:a16="http://schemas.microsoft.com/office/drawing/2014/main" id="{978413B8-63A5-8FA7-E0E1-567136022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478" y="159929"/>
            <a:ext cx="4257303" cy="629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77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838200" y="51967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Introduction</a:t>
            </a:r>
            <a:endParaRPr lang="en-US"/>
          </a:p>
        </p:txBody>
      </p:sp>
      <p:sp>
        <p:nvSpPr>
          <p:cNvPr id="184" name="Google Shape;184;p28"/>
          <p:cNvSpPr txBox="1">
            <a:spLocks noGrp="1"/>
          </p:cNvSpPr>
          <p:nvPr>
            <p:ph idx="1"/>
          </p:nvPr>
        </p:nvSpPr>
        <p:spPr>
          <a:xfrm>
            <a:off x="1322294" y="1845236"/>
            <a:ext cx="10515600" cy="41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 dirty="0"/>
              <a:t>Cloud Foundations Service – Research Computing – Office of Information Technology</a:t>
            </a:r>
          </a:p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lang="en-US" sz="3000" dirty="0"/>
          </a:p>
          <a:p>
            <a:pPr marL="0" marR="5905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000" dirty="0"/>
              <a:t>Dylan Gottlieb (CU Boulder Research Computing Cloud Analyst)</a:t>
            </a:r>
            <a:endParaRPr sz="30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www.rc.colorado.edu</a:t>
            </a:r>
            <a:endParaRPr sz="2400" dirty="0">
              <a:solidFill>
                <a:srgbClr val="0563C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rgbClr val="0563C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rc-help@colorado.edu</a:t>
            </a:r>
            <a:r>
              <a:rPr lang="en-US" sz="2400" dirty="0">
                <a:solidFill>
                  <a:srgbClr val="1D1C1D"/>
                </a:solidFill>
              </a:rPr>
              <a:t> </a:t>
            </a:r>
            <a:r>
              <a:rPr lang="en-US" sz="2000" dirty="0"/>
              <a:t> </a:t>
            </a: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i="1" dirty="0">
              <a:solidFill>
                <a:srgbClr val="A5A5A5"/>
              </a:solidFill>
            </a:endParaRPr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Slides:</a:t>
            </a:r>
            <a:br>
              <a:rPr lang="en-US" dirty="0"/>
            </a:b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github.com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ResearchComputing</a:t>
            </a:r>
            <a:r>
              <a:rPr lang="en-US" dirty="0">
                <a:hlinkClick r:id="rId6"/>
              </a:rPr>
              <a:t>/cloud101_primer</a:t>
            </a:r>
            <a:endParaRPr dirty="0"/>
          </a:p>
          <a:p>
            <a:pPr marL="0" marR="59055" lvl="0" indent="0" algn="l" rtl="0">
              <a:lnSpc>
                <a:spcPct val="90000"/>
              </a:lnSpc>
              <a:spcBef>
                <a:spcPts val="188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dirty="0">
              <a:solidFill>
                <a:schemeClr val="accent5"/>
              </a:solidFill>
            </a:endParaRPr>
          </a:p>
        </p:txBody>
      </p:sp>
      <p:sp>
        <p:nvSpPr>
          <p:cNvPr id="185" name="Google Shape;185;p2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B44F-52EA-7887-8380-EBE6833A8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063" y="416312"/>
            <a:ext cx="9601200" cy="933138"/>
          </a:xfrm>
        </p:spPr>
        <p:txBody>
          <a:bodyPr/>
          <a:lstStyle/>
          <a:p>
            <a:r>
              <a:rPr lang="en-US">
                <a:sym typeface="Helvetica Neue Light"/>
              </a:rPr>
              <a:t>Azure Resources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CC9D2-7597-DE36-BFF5-A82429604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>
                <a:hlinkClick r:id="rId2"/>
              </a:rPr>
              <a:t>Microsoft Student</a:t>
            </a:r>
            <a:endParaRPr lang="en-US" sz="3200"/>
          </a:p>
          <a:p>
            <a:pPr lvl="1"/>
            <a:r>
              <a:rPr lang="en-US" sz="3200"/>
              <a:t>Free $100 credit for students</a:t>
            </a:r>
          </a:p>
          <a:p>
            <a:pPr lvl="1"/>
            <a:r>
              <a:rPr lang="en-US" sz="3200"/>
              <a:t>Free trials of services</a:t>
            </a:r>
          </a:p>
        </p:txBody>
      </p:sp>
    </p:spTree>
    <p:extLst>
      <p:ext uri="{BB962C8B-B14F-4D97-AF65-F5344CB8AC3E}">
        <p14:creationId xmlns:p14="http://schemas.microsoft.com/office/powerpoint/2010/main" val="1781415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00761-3133-6E7C-5232-89218EF6E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76964-BE05-CD33-E676-23813BD06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44190"/>
            <a:ext cx="9601200" cy="933138"/>
          </a:xfrm>
        </p:spPr>
        <p:txBody>
          <a:bodyPr/>
          <a:lstStyle/>
          <a:p>
            <a:r>
              <a:rPr lang="en-US">
                <a:sym typeface="Helvetica Neue Light"/>
              </a:rPr>
              <a:t>Google Cloud Resources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FD5E-B3DA-EA3A-2CA2-71791D2D3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hlinkClick r:id="rId2"/>
              </a:rPr>
              <a:t>Google Free Tier</a:t>
            </a:r>
            <a:endParaRPr lang="en-US" sz="3200">
              <a:cs typeface="Calibri"/>
            </a:endParaRPr>
          </a:p>
          <a:p>
            <a:pPr lvl="1"/>
            <a:r>
              <a:rPr lang="en-US" sz="3200"/>
              <a:t>Free trials of services</a:t>
            </a:r>
          </a:p>
        </p:txBody>
      </p:sp>
    </p:spTree>
    <p:extLst>
      <p:ext uri="{BB962C8B-B14F-4D97-AF65-F5344CB8AC3E}">
        <p14:creationId xmlns:p14="http://schemas.microsoft.com/office/powerpoint/2010/main" val="2734907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How to get started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Reach out to the Cloud Foundations Service at CU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 i="0">
                <a:hlinkClick r:id="rId3"/>
              </a:rPr>
              <a:t>https://www.colorado.edu/rc/userservices/contact</a:t>
            </a:r>
            <a:endParaRPr lang="en-US" sz="2800" i="0"/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Cloud Foundations Service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buSzPts val="1495"/>
            </a:pPr>
            <a:r>
              <a:rPr lang="en-US" sz="2800">
                <a:solidFill>
                  <a:srgbClr val="111111"/>
                </a:solidFill>
                <a:ea typeface="+mn-lt"/>
                <a:cs typeface="Times New Roman"/>
              </a:rPr>
              <a:t>Amazon AWS, Microsoft Azure, &amp; Google Cloud Platform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The Preserve</a:t>
            </a:r>
          </a:p>
          <a:p>
            <a:pPr marL="987425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CMMC and CUI compliant Azure environment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>
                <a:solidFill>
                  <a:srgbClr val="111111"/>
                </a:solidFill>
                <a:ea typeface="+mn-lt"/>
                <a:cs typeface="Times New Roman" panose="02020603050405020304" pitchFamily="18" charset="0"/>
              </a:rPr>
              <a:t>National Science Foundation – JetStream2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736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Cloud Foundations Service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832673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What we Offer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Basic Security Guardrails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Billing against CU funds (Purchase Order / </a:t>
            </a:r>
            <a:r>
              <a:rPr lang="en-US" sz="3200" err="1"/>
              <a:t>Speedtype</a:t>
            </a:r>
            <a:r>
              <a:rPr lang="en-US" sz="3200"/>
              <a:t>)</a:t>
            </a:r>
            <a:endParaRPr lang="en-US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Connection to internal CU network</a:t>
            </a:r>
            <a:endParaRPr lang="en-US" sz="3200" b="1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Federated Access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Support &amp; Consulting</a:t>
            </a:r>
            <a:endParaRPr lang="en-US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807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711885" y="634028"/>
            <a:ext cx="4798243" cy="373283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100" cap="all">
                <a:sym typeface="Helvetica Neue Light"/>
              </a:rPr>
              <a:t>How can you use AWS in your Project?</a:t>
            </a:r>
            <a:endParaRPr lang="en-US" sz="6100" cap="all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xfrm>
            <a:off x="9514008" y="6453386"/>
            <a:ext cx="1596292" cy="40461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 algn="l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kern="1200">
                <a:latin typeface="Times New Roman" panose="02020603050405020304" pitchFamily="18" charset="0"/>
                <a:ea typeface="+mn-ea"/>
                <a:cs typeface="+mn-cs"/>
              </a:rPr>
              <a:pPr lvl="0" indent="0" algn="l">
                <a:spcBef>
                  <a:spcPts val="0"/>
                </a:spcBef>
                <a:spcAft>
                  <a:spcPts val="600"/>
                </a:spcAft>
                <a:buNone/>
              </a:pPr>
              <a:t>24</a:t>
            </a:fld>
            <a:endParaRPr lang="en-US" kern="1200"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pic>
        <p:nvPicPr>
          <p:cNvPr id="3" name="Picture 3" descr="question mark">
            <a:extLst>
              <a:ext uri="{FF2B5EF4-FFF2-40B4-BE49-F238E27FC236}">
                <a16:creationId xmlns:a16="http://schemas.microsoft.com/office/drawing/2014/main" id="{BA01864F-2901-92F2-FBDF-F13757063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903" y="1333221"/>
            <a:ext cx="3820669" cy="439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79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2"/>
          <p:cNvSpPr txBox="1">
            <a:spLocks noGrp="1"/>
          </p:cNvSpPr>
          <p:nvPr>
            <p:ph type="title"/>
          </p:nvPr>
        </p:nvSpPr>
        <p:spPr>
          <a:xfrm>
            <a:off x="704057" y="2876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ea typeface="Helvetica Neue Light"/>
                <a:cs typeface="Times New Roman" panose="02020603050405020304" pitchFamily="18" charset="0"/>
                <a:sym typeface="Helvetica Neue Light"/>
              </a:rPr>
              <a:t>Thank you!</a:t>
            </a:r>
            <a:endParaRPr/>
          </a:p>
        </p:txBody>
      </p:sp>
      <p:sp>
        <p:nvSpPr>
          <p:cNvPr id="438" name="Google Shape;438;p62"/>
          <p:cNvSpPr txBox="1">
            <a:spLocks noGrp="1"/>
          </p:cNvSpPr>
          <p:nvPr>
            <p:ph idx="1"/>
          </p:nvPr>
        </p:nvSpPr>
        <p:spPr>
          <a:xfrm>
            <a:off x="917788" y="1398218"/>
            <a:ext cx="10965000" cy="47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59055" indent="-406400">
              <a:lnSpc>
                <a:spcPct val="120000"/>
              </a:lnSpc>
              <a:spcBef>
                <a:spcPts val="0"/>
              </a:spcBef>
              <a:buSzPts val="2800"/>
            </a:pPr>
            <a:r>
              <a:rPr lang="en-US" sz="3200">
                <a:ea typeface="Calibri"/>
                <a:cs typeface="Calibri"/>
              </a:rPr>
              <a:t>Questions?</a:t>
            </a:r>
            <a:endParaRPr lang="en-US" sz="3200"/>
          </a:p>
          <a:p>
            <a:pPr marL="457200" marR="59055" lvl="0" indent="-406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/>
              <a:t>Help Desk:</a:t>
            </a:r>
            <a:endParaRPr lang="en-US"/>
          </a:p>
          <a:p>
            <a:pPr marL="987425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3200" u="sng">
                <a:solidFill>
                  <a:srgbClr val="0070C0"/>
                </a:solidFill>
              </a:rPr>
              <a:t>https://www.colorado.edu/rc/userservices/contact</a:t>
            </a:r>
            <a:endParaRPr lang="en-US" sz="3200" b="1">
              <a:solidFill>
                <a:schemeClr val="tx1"/>
              </a:solidFill>
              <a:ea typeface="Calibri" panose="020F0502020204030204"/>
              <a:cs typeface="Calibri" panose="020F0502020204030204"/>
            </a:endParaRPr>
          </a:p>
          <a:p>
            <a:pPr marL="457200" marR="59055" indent="-406400">
              <a:lnSpc>
                <a:spcPct val="120000"/>
              </a:lnSpc>
              <a:spcBef>
                <a:spcPts val="0"/>
              </a:spcBef>
              <a:buSzPts val="2800"/>
            </a:pPr>
            <a:r>
              <a:rPr lang="en-US" sz="3200"/>
              <a:t>Feedback:</a:t>
            </a:r>
            <a:endParaRPr lang="en-US" sz="3200">
              <a:ea typeface="+mn-lt"/>
              <a:cs typeface="+mn-lt"/>
            </a:endParaRPr>
          </a:p>
          <a:p>
            <a:pPr marL="914400" marR="59055" lvl="1" indent="-406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 sz="2800">
                <a:ea typeface="+mn-lt"/>
                <a:cs typeface="+mn-lt"/>
                <a:hlinkClick r:id="rId4"/>
              </a:rPr>
              <a:t>https://forms.office.com/r/idtDVWz7HY</a:t>
            </a:r>
            <a:endParaRPr lang="en-US" sz="2800">
              <a:ea typeface="Calibri"/>
              <a:cs typeface="Calibri"/>
            </a:endParaRPr>
          </a:p>
        </p:txBody>
      </p:sp>
      <p:sp>
        <p:nvSpPr>
          <p:cNvPr id="439" name="Google Shape;439;p6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Picture 2" descr="QR code to survey">
            <a:extLst>
              <a:ext uri="{FF2B5EF4-FFF2-40B4-BE49-F238E27FC236}">
                <a16:creationId xmlns:a16="http://schemas.microsoft.com/office/drawing/2014/main" id="{0D71EDCA-14C4-368B-D440-FF51F6FC5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321" y="3827919"/>
            <a:ext cx="2240679" cy="2255135"/>
          </a:xfrm>
          <a:prstGeom prst="rect">
            <a:avLst/>
          </a:prstGeom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674649" y="295026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Helvetica Neue Light"/>
              <a:buNone/>
            </a:pPr>
            <a:r>
              <a:rPr lang="en-US">
                <a:ea typeface="Helvetica Neue Light"/>
                <a:cs typeface="Times New Roman" panose="02020603050405020304" pitchFamily="18" charset="0"/>
                <a:sym typeface="Helvetica Neue Light"/>
              </a:rPr>
              <a:t>Outline</a:t>
            </a:r>
            <a:endParaRPr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578254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Introduction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Cloud Overview</a:t>
            </a:r>
          </a:p>
          <a:p>
            <a:pPr marL="987552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What is the Cloud?</a:t>
            </a:r>
          </a:p>
          <a:p>
            <a:pPr marL="987552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Services offered</a:t>
            </a:r>
          </a:p>
          <a:p>
            <a:pPr marL="987552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Advantages of using the Cloud</a:t>
            </a:r>
          </a:p>
          <a:p>
            <a:pPr marL="987552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2800"/>
              <a:t>Shared Responsibility Model</a:t>
            </a:r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800"/>
              <a:t>Live Demo</a:t>
            </a:r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800"/>
              <a:t>Learning Materials</a:t>
            </a:r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r>
              <a:rPr lang="en-US" sz="2800"/>
              <a:t>How to get started</a:t>
            </a:r>
          </a:p>
          <a:p>
            <a:pPr marL="133985" indent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None/>
            </a:pPr>
            <a:endParaRPr lang="en-US" sz="3200"/>
          </a:p>
          <a:p>
            <a:pPr marL="457200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sz="3200"/>
          </a:p>
          <a:p>
            <a:pPr marL="988060" lvl="1" indent="-32321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Font typeface="Franklin Gothic Book" panose="020B0503020102020204" pitchFamily="34" charset="0"/>
              <a:buChar char="•"/>
            </a:pPr>
            <a:endParaRPr lang="en-US" sz="3200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A58A4-B73B-99E9-6AEF-8CC079905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A4583A-0412-3226-ABBE-9B092428B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83830"/>
            <a:ext cx="9601200" cy="408357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222222"/>
                </a:solidFill>
                <a:effectLst/>
                <a:latin typeface="-apple-system"/>
              </a:rPr>
              <a:t>"The cloud" refers to servers that are accessed via the Internet. This includes the Operating Systems, software, and databases that run on those servers.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3DD359-B3DA-7F8E-80CD-0E6D962E3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2050" name="Picture 2" descr="Fun cloud computing graphic">
            <a:extLst>
              <a:ext uri="{FF2B5EF4-FFF2-40B4-BE49-F238E27FC236}">
                <a16:creationId xmlns:a16="http://schemas.microsoft.com/office/drawing/2014/main" id="{0B4694C7-6A25-2B93-B0A0-E81178728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41301" y="3130684"/>
            <a:ext cx="4730291" cy="363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03390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AA6B4-8CCB-8081-6307-D22553EEA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793475" cy="1485900"/>
          </a:xfrm>
        </p:spPr>
        <p:txBody>
          <a:bodyPr>
            <a:normAutofit/>
          </a:bodyPr>
          <a:lstStyle/>
          <a:p>
            <a:r>
              <a:rPr lang="en-US"/>
              <a:t>Commercial Cloud Providers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CE20-4077-0584-A514-AF110949A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328" y="2258122"/>
            <a:ext cx="5793475" cy="3581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Amazon AWS</a:t>
            </a:r>
          </a:p>
          <a:p>
            <a:r>
              <a:rPr lang="en-US"/>
              <a:t>Microsoft Azure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Google Cloud Provider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/>
              <a:t>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5F6BD-E674-9F60-355D-3766BA13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dirty="0" smtClean="0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en-US"/>
          </a:p>
        </p:txBody>
      </p:sp>
      <p:pic>
        <p:nvPicPr>
          <p:cNvPr id="1028" name="Picture 4" descr="AWS Logo">
            <a:extLst>
              <a:ext uri="{FF2B5EF4-FFF2-40B4-BE49-F238E27FC236}">
                <a16:creationId xmlns:a16="http://schemas.microsoft.com/office/drawing/2014/main" id="{93BEB6E9-C023-5796-67B2-3F5D63A80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0977" y="643467"/>
            <a:ext cx="2916295" cy="1749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cloud logo">
            <a:extLst>
              <a:ext uri="{FF2B5EF4-FFF2-40B4-BE49-F238E27FC236}">
                <a16:creationId xmlns:a16="http://schemas.microsoft.com/office/drawing/2014/main" id="{3481E1FB-1826-4798-3361-F42F6C19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5894" y="4681096"/>
            <a:ext cx="2146460" cy="2146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Azure Logo ">
            <a:extLst>
              <a:ext uri="{FF2B5EF4-FFF2-40B4-BE49-F238E27FC236}">
                <a16:creationId xmlns:a16="http://schemas.microsoft.com/office/drawing/2014/main" id="{FA26E9FD-7B66-076C-BAC5-BA6AAA7E5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91681" y="2774317"/>
            <a:ext cx="1854886" cy="174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igital ocean logo">
            <a:extLst>
              <a:ext uri="{FF2B5EF4-FFF2-40B4-BE49-F238E27FC236}">
                <a16:creationId xmlns:a16="http://schemas.microsoft.com/office/drawing/2014/main" id="{21BE04E3-79BD-2011-8131-F4B28666F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5" t="9383" r="24376" b="1"/>
          <a:stretch/>
        </p:blipFill>
        <p:spPr bwMode="auto">
          <a:xfrm>
            <a:off x="1237726" y="5342605"/>
            <a:ext cx="986246" cy="87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Linode Logo">
            <a:extLst>
              <a:ext uri="{FF2B5EF4-FFF2-40B4-BE49-F238E27FC236}">
                <a16:creationId xmlns:a16="http://schemas.microsoft.com/office/drawing/2014/main" id="{105A6789-1689-B373-DFA0-397253426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038" y="5294120"/>
            <a:ext cx="1947319" cy="92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Oracle cloud logo">
            <a:extLst>
              <a:ext uri="{FF2B5EF4-FFF2-40B4-BE49-F238E27FC236}">
                <a16:creationId xmlns:a16="http://schemas.microsoft.com/office/drawing/2014/main" id="{E2B37843-EFE5-D55D-4F97-03D972C1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23" y="5294120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911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1C39-69F9-34EB-FEF9-7C23629F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841BF-5942-B695-DDC8-54DDF9DEBF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Anything as a Service (</a:t>
            </a:r>
            <a:r>
              <a:rPr lang="en-US" err="1"/>
              <a:t>XaaS</a:t>
            </a:r>
            <a:r>
              <a:rPr lang="en-US"/>
              <a:t>) – a business model (generally subscription based) in which something is provided to the customer as a service</a:t>
            </a:r>
          </a:p>
          <a:p>
            <a:r>
              <a:rPr lang="en-US"/>
              <a:t>Infrastructure as a Service (IaaS) - Raw IT resources offered to the user by the cloud service provider</a:t>
            </a:r>
          </a:p>
          <a:p>
            <a:pPr lvl="1"/>
            <a:r>
              <a:rPr lang="en-US"/>
              <a:t>Most control, most advanced setup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Networking</a:t>
            </a:r>
          </a:p>
          <a:p>
            <a:r>
              <a:rPr lang="en-US"/>
              <a:t>Platform as a Service (PaaS) – A platform that a provider offers to its customers via the internet</a:t>
            </a:r>
          </a:p>
          <a:p>
            <a:pPr lvl="1"/>
            <a:r>
              <a:rPr lang="en-US"/>
              <a:t>Some control, simplified setup</a:t>
            </a:r>
          </a:p>
          <a:p>
            <a:pPr lvl="1"/>
            <a:r>
              <a:rPr lang="en-US"/>
              <a:t>Windows Virtual Machine</a:t>
            </a:r>
          </a:p>
          <a:p>
            <a:pPr lvl="1"/>
            <a:r>
              <a:rPr lang="en-US"/>
              <a:t>MySQL Database</a:t>
            </a:r>
          </a:p>
          <a:p>
            <a:r>
              <a:rPr lang="en-US"/>
              <a:t>Software as a Service (SaaS) - Software that runs on a provider’s infrastructure</a:t>
            </a:r>
          </a:p>
          <a:p>
            <a:pPr lvl="1"/>
            <a:r>
              <a:rPr lang="en-US"/>
              <a:t>Least control, most simple setup</a:t>
            </a:r>
          </a:p>
          <a:p>
            <a:pPr lvl="1"/>
            <a:r>
              <a:rPr lang="en-US" err="1"/>
              <a:t>Jupyterhub</a:t>
            </a:r>
            <a:endParaRPr lang="en-US"/>
          </a:p>
          <a:p>
            <a:pPr lvl="1"/>
            <a:r>
              <a:rPr lang="en-US" err="1"/>
              <a:t>Wordpress</a:t>
            </a:r>
            <a:r>
              <a:rPr lang="en-US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253430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378E-306E-989D-063E-5CBC3EF0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the Cloud?</a:t>
            </a:r>
          </a:p>
        </p:txBody>
      </p:sp>
      <p:sp>
        <p:nvSpPr>
          <p:cNvPr id="4" name="AutoShape 4" descr="cloud service models">
            <a:extLst>
              <a:ext uri="{FF2B5EF4-FFF2-40B4-BE49-F238E27FC236}">
                <a16:creationId xmlns:a16="http://schemas.microsoft.com/office/drawing/2014/main" id="{D610983E-4C3E-F77C-DEC2-85AB617EF8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97228"/>
            <a:ext cx="3484172" cy="3484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Diagram of Software, Platform, and Infrastructure as a service">
            <a:extLst>
              <a:ext uri="{FF2B5EF4-FFF2-40B4-BE49-F238E27FC236}">
                <a16:creationId xmlns:a16="http://schemas.microsoft.com/office/drawing/2014/main" id="{63DDBD66-F101-1A73-4DD5-2BD09E39A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91" y="1839314"/>
            <a:ext cx="9895417" cy="398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1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1371600" y="141514"/>
            <a:ext cx="96012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services are offered?</a:t>
            </a:r>
            <a:endParaRPr lang="en-US"/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28" name="Picture 4" descr="Diagram of services offered by azure">
            <a:extLst>
              <a:ext uri="{FF2B5EF4-FFF2-40B4-BE49-F238E27FC236}">
                <a16:creationId xmlns:a16="http://schemas.microsoft.com/office/drawing/2014/main" id="{C2EEA39B-46D6-034E-07B1-33D3CC2AB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28"/>
          <a:stretch/>
        </p:blipFill>
        <p:spPr bwMode="auto">
          <a:xfrm>
            <a:off x="1033763" y="1488206"/>
            <a:ext cx="10287902" cy="481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451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>
                <a:sym typeface="Helvetica Neue Light"/>
              </a:rPr>
              <a:t>What tools are available?</a:t>
            </a:r>
            <a:endParaRPr lang="en-US"/>
          </a:p>
        </p:txBody>
      </p:sp>
      <p:sp>
        <p:nvSpPr>
          <p:cNvPr id="198" name="Google Shape;198;p30"/>
          <p:cNvSpPr txBox="1">
            <a:spLocks noGrp="1"/>
          </p:cNvSpPr>
          <p:nvPr>
            <p:ph idx="1"/>
          </p:nvPr>
        </p:nvSpPr>
        <p:spPr>
          <a:xfrm>
            <a:off x="1219200" y="1818097"/>
            <a:ext cx="10515600" cy="41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Conventional Cloud Computing Resources</a:t>
            </a:r>
            <a:endParaRPr lang="en-US"/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Virtual Machines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Storage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/>
              <a:t>Databases</a:t>
            </a:r>
          </a:p>
          <a:p>
            <a:pPr marL="457200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/>
              <a:t>Quick Start Tools</a:t>
            </a:r>
          </a:p>
          <a:p>
            <a:pPr marL="988060" lvl="1" indent="-323215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5"/>
              <a:buChar char="•"/>
            </a:pPr>
            <a:r>
              <a:rPr lang="en-US" sz="3200" i="0" err="1"/>
              <a:t>Lightsail</a:t>
            </a:r>
            <a:r>
              <a:rPr lang="en-US" sz="3200" i="0"/>
              <a:t> for Research</a:t>
            </a:r>
          </a:p>
        </p:txBody>
      </p:sp>
      <p:sp>
        <p:nvSpPr>
          <p:cNvPr id="199" name="Google Shape;199;p3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5990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1016</Words>
  <Application>Microsoft Macintosh PowerPoint</Application>
  <PresentationFormat>Widescreen</PresentationFormat>
  <Paragraphs>182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-apple-system</vt:lpstr>
      <vt:lpstr>Arial</vt:lpstr>
      <vt:lpstr>Arial Black</vt:lpstr>
      <vt:lpstr>Calibri</vt:lpstr>
      <vt:lpstr>Calibri Light</vt:lpstr>
      <vt:lpstr>Franklin Gothic Book</vt:lpstr>
      <vt:lpstr>Franklin Gothic Book,Sans-Serif</vt:lpstr>
      <vt:lpstr>Helvetica Neue</vt:lpstr>
      <vt:lpstr>Helvetica Neue Light</vt:lpstr>
      <vt:lpstr>Slack-Lato</vt:lpstr>
      <vt:lpstr>Times New Roman</vt:lpstr>
      <vt:lpstr>Office Theme</vt:lpstr>
      <vt:lpstr>Cloud 101: Introduction to Commercial Cloud Computing</vt:lpstr>
      <vt:lpstr>Introduction</vt:lpstr>
      <vt:lpstr>Outline</vt:lpstr>
      <vt:lpstr>What is the Cloud?</vt:lpstr>
      <vt:lpstr>Commercial Cloud Providers</vt:lpstr>
      <vt:lpstr>What is the Cloud?</vt:lpstr>
      <vt:lpstr>What is the Cloud?</vt:lpstr>
      <vt:lpstr>What services are offered?</vt:lpstr>
      <vt:lpstr>What tools are available?</vt:lpstr>
      <vt:lpstr>What tools are available?</vt:lpstr>
      <vt:lpstr>What tools are available?</vt:lpstr>
      <vt:lpstr>Why use the cloud?</vt:lpstr>
      <vt:lpstr>Shared Responsibility Model</vt:lpstr>
      <vt:lpstr>Example use-cases</vt:lpstr>
      <vt:lpstr>What scares you about working in the cloud?</vt:lpstr>
      <vt:lpstr>Cost-Saving Considerations</vt:lpstr>
      <vt:lpstr>Cloud DEMO</vt:lpstr>
      <vt:lpstr>Learning Materials</vt:lpstr>
      <vt:lpstr>AWS Resources</vt:lpstr>
      <vt:lpstr>Azure Resources</vt:lpstr>
      <vt:lpstr>Google Cloud Resources</vt:lpstr>
      <vt:lpstr>How to get started</vt:lpstr>
      <vt:lpstr>Cloud Foundations Service</vt:lpstr>
      <vt:lpstr>How can you use AWS in your Project?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Dylan Gottlieb</dc:creator>
  <cp:lastModifiedBy>Dylan Gottlieb</cp:lastModifiedBy>
  <cp:revision>2</cp:revision>
  <dcterms:created xsi:type="dcterms:W3CDTF">2023-10-06T16:37:03Z</dcterms:created>
  <dcterms:modified xsi:type="dcterms:W3CDTF">2024-01-31T21:37:30Z</dcterms:modified>
</cp:coreProperties>
</file>